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Montserrat Bold" charset="1" panose="00000800000000000000"/>
      <p:regular r:id="rId15"/>
    </p:embeddedFont>
    <p:embeddedFont>
      <p:font typeface="Montserrat Light" charset="1" panose="00000400000000000000"/>
      <p:regular r:id="rId16"/>
    </p:embeddedFont>
    <p:embeddedFont>
      <p:font typeface="Montserrat" charset="1" panose="00000500000000000000"/>
      <p:regular r:id="rId17"/>
    </p:embeddedFont>
    <p:embeddedFont>
      <p:font typeface="Montserrat Ultra-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862015">
            <a:off x="10157954" y="2652590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8"/>
                </a:lnTo>
                <a:lnTo>
                  <a:pt x="0" y="6446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92416">
            <a:off x="-4102332" y="4826625"/>
            <a:ext cx="13034898" cy="6446038"/>
          </a:xfrm>
          <a:custGeom>
            <a:avLst/>
            <a:gdLst/>
            <a:ahLst/>
            <a:cxnLst/>
            <a:rect r="r" b="b" t="t" l="l"/>
            <a:pathLst>
              <a:path h="6446038" w="13034898">
                <a:moveTo>
                  <a:pt x="0" y="0"/>
                </a:moveTo>
                <a:lnTo>
                  <a:pt x="13034898" y="0"/>
                </a:lnTo>
                <a:lnTo>
                  <a:pt x="13034898" y="6446039"/>
                </a:lnTo>
                <a:lnTo>
                  <a:pt x="0" y="6446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11200" y="-235399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621428">
            <a:off x="-5698100" y="-3688390"/>
            <a:ext cx="10550923" cy="11871643"/>
          </a:xfrm>
          <a:custGeom>
            <a:avLst/>
            <a:gdLst/>
            <a:ahLst/>
            <a:cxnLst/>
            <a:rect r="r" b="b" t="t" l="l"/>
            <a:pathLst>
              <a:path h="11871643" w="10550923">
                <a:moveTo>
                  <a:pt x="0" y="0"/>
                </a:moveTo>
                <a:lnTo>
                  <a:pt x="10550923" y="0"/>
                </a:lnTo>
                <a:lnTo>
                  <a:pt x="10550923" y="11871643"/>
                </a:lnTo>
                <a:lnTo>
                  <a:pt x="0" y="118716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50664" y="-2792995"/>
            <a:ext cx="14097816" cy="8229600"/>
          </a:xfrm>
          <a:custGeom>
            <a:avLst/>
            <a:gdLst/>
            <a:ahLst/>
            <a:cxnLst/>
            <a:rect r="r" b="b" t="t" l="l"/>
            <a:pathLst>
              <a:path h="8229600" w="14097816">
                <a:moveTo>
                  <a:pt x="0" y="0"/>
                </a:moveTo>
                <a:lnTo>
                  <a:pt x="14097815" y="0"/>
                </a:lnTo>
                <a:lnTo>
                  <a:pt x="140978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17473" y="1966329"/>
            <a:ext cx="12653054" cy="3470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b="true" sz="9999" spc="38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PODSTAWY SIECI NEURONOWYCH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59481" y="6029261"/>
            <a:ext cx="9569038" cy="87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b="true" sz="5197" spc="20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PROJEKT</a:t>
            </a:r>
          </a:p>
        </p:txBody>
      </p:sp>
      <p:sp>
        <p:nvSpPr>
          <p:cNvPr name="AutoShape 9" id="9"/>
          <p:cNvSpPr/>
          <p:nvPr/>
        </p:nvSpPr>
        <p:spPr>
          <a:xfrm>
            <a:off x="5380784" y="7132790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5380784" y="5928622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4359481" y="7323290"/>
            <a:ext cx="956903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000" spc="11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NATALIA GAZDA 272590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622350" y="8415563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0" y="0"/>
                </a:moveTo>
                <a:lnTo>
                  <a:pt x="11979039" y="0"/>
                </a:lnTo>
                <a:lnTo>
                  <a:pt x="11979039" y="7127527"/>
                </a:lnTo>
                <a:lnTo>
                  <a:pt x="0" y="712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27222" y="3687365"/>
            <a:ext cx="4615409" cy="4203134"/>
            <a:chOff x="0" y="0"/>
            <a:chExt cx="1215581" cy="1106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5581" cy="1106998"/>
            </a:xfrm>
            <a:custGeom>
              <a:avLst/>
              <a:gdLst/>
              <a:ahLst/>
              <a:cxnLst/>
              <a:rect r="r" b="b" t="t" l="l"/>
              <a:pathLst>
                <a:path h="1106998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215581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978639">
            <a:off x="1608020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78639">
            <a:off x="7990915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5369" y="1520199"/>
            <a:ext cx="12397261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b="true" sz="4950" spc="1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CEL PROJEKTU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2460915" y="6045318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933565" y="2544285"/>
            <a:ext cx="12420870" cy="45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7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IMPLEMENTACJA SIECI NEURONOWEJ W ŚRODOWISKU PYTHON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982130" y="3687321"/>
            <a:ext cx="4615409" cy="4203134"/>
            <a:chOff x="0" y="0"/>
            <a:chExt cx="1215581" cy="11069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15581" cy="1106998"/>
            </a:xfrm>
            <a:custGeom>
              <a:avLst/>
              <a:gdLst/>
              <a:ahLst/>
              <a:cxnLst/>
              <a:rect r="r" b="b" t="t" l="l"/>
              <a:pathLst>
                <a:path h="1106998" w="1215581">
                  <a:moveTo>
                    <a:pt x="0" y="0"/>
                  </a:moveTo>
                  <a:lnTo>
                    <a:pt x="1215581" y="0"/>
                  </a:lnTo>
                  <a:lnTo>
                    <a:pt x="1215581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215581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4715824" y="6045273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3400745" y="6457955"/>
            <a:ext cx="377817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NA ZBIORZE DANYCH MNIST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37083" y="4970627"/>
            <a:ext cx="3505503" cy="8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b="true" sz="2199" spc="11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KLASYFIKACJA OBRAZÓW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98109" y="3805544"/>
            <a:ext cx="1583451" cy="11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99708" y="5180177"/>
            <a:ext cx="3870437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b="true" sz="2199" spc="11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APROKSYMACJA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45837" y="6457955"/>
            <a:ext cx="3778179" cy="39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0"/>
              </a:lnSpc>
            </a:pPr>
            <a:r>
              <a:rPr lang="en-US" sz="2000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FUNKCJI ACKLEY’A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52058" y="3805588"/>
            <a:ext cx="1365737" cy="1103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5"/>
              </a:lnSpc>
            </a:pPr>
            <a:r>
              <a:rPr lang="en-US" b="true" sz="6296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2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036424" y="5252683"/>
            <a:ext cx="132294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843899" y="5257445"/>
            <a:ext cx="132294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661776" y="-464928"/>
            <a:ext cx="9888632" cy="9959176"/>
          </a:xfrm>
          <a:custGeom>
            <a:avLst/>
            <a:gdLst/>
            <a:ahLst/>
            <a:cxnLst/>
            <a:rect r="r" b="b" t="t" l="l"/>
            <a:pathLst>
              <a:path h="9959176" w="9888632">
                <a:moveTo>
                  <a:pt x="0" y="0"/>
                </a:moveTo>
                <a:lnTo>
                  <a:pt x="9888632" y="0"/>
                </a:lnTo>
                <a:lnTo>
                  <a:pt x="9888632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689336">
            <a:off x="12522471" y="1857197"/>
            <a:ext cx="8975178" cy="10028131"/>
          </a:xfrm>
          <a:custGeom>
            <a:avLst/>
            <a:gdLst/>
            <a:ahLst/>
            <a:cxnLst/>
            <a:rect r="r" b="b" t="t" l="l"/>
            <a:pathLst>
              <a:path h="10028131" w="8975178">
                <a:moveTo>
                  <a:pt x="0" y="0"/>
                </a:moveTo>
                <a:lnTo>
                  <a:pt x="8975178" y="0"/>
                </a:lnTo>
                <a:lnTo>
                  <a:pt x="8975178" y="10028131"/>
                </a:lnTo>
                <a:lnTo>
                  <a:pt x="0" y="1002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6081" y="1122213"/>
            <a:ext cx="10305247" cy="172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b="true" sz="4954" spc="1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KLASYFIKACJA OBRAZÓW (MNIST)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2261" y="3188320"/>
            <a:ext cx="9917722" cy="8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2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KLASYFIKACJA RĘCZNIE PISANYCH CYFR (0-9) NA PODSTAWIE DANYCH Z OBRAZÓW 28x28 PIKSELI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36424" y="7591910"/>
            <a:ext cx="4039637" cy="383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2"/>
              </a:lnSpc>
            </a:pPr>
            <a:r>
              <a:rPr lang="en-US" b="true" sz="212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OBRAZY 28X28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9476" y="7591910"/>
            <a:ext cx="4039637" cy="78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2"/>
              </a:lnSpc>
            </a:pPr>
            <a:r>
              <a:rPr lang="en-US" b="true" sz="212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ETYKIETY W FORMIE KODOWANIA ONE-HOT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6424" y="5505609"/>
            <a:ext cx="4039637" cy="163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5"/>
              </a:lnSpc>
            </a:pPr>
            <a:r>
              <a:rPr lang="en-US" b="true" sz="4500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DANE WEJŚCIOWE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43899" y="5505609"/>
            <a:ext cx="5532169" cy="163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5"/>
              </a:lnSpc>
            </a:pPr>
            <a:r>
              <a:rPr lang="en-US" b="true" sz="4500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DANE WYJŚCIOWE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633159">
            <a:off x="-8015597" y="1029326"/>
            <a:ext cx="9888632" cy="9959176"/>
          </a:xfrm>
          <a:custGeom>
            <a:avLst/>
            <a:gdLst/>
            <a:ahLst/>
            <a:cxnLst/>
            <a:rect r="r" b="b" t="t" l="l"/>
            <a:pathLst>
              <a:path h="9959176" w="9888632">
                <a:moveTo>
                  <a:pt x="0" y="0"/>
                </a:moveTo>
                <a:lnTo>
                  <a:pt x="9888632" y="0"/>
                </a:lnTo>
                <a:lnTo>
                  <a:pt x="9888632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3036424" y="5273556"/>
            <a:ext cx="132294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8843899" y="5278319"/>
            <a:ext cx="1322946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661776" y="-464928"/>
            <a:ext cx="9888632" cy="9959176"/>
          </a:xfrm>
          <a:custGeom>
            <a:avLst/>
            <a:gdLst/>
            <a:ahLst/>
            <a:cxnLst/>
            <a:rect r="r" b="b" t="t" l="l"/>
            <a:pathLst>
              <a:path h="9959176" w="9888632">
                <a:moveTo>
                  <a:pt x="0" y="0"/>
                </a:moveTo>
                <a:lnTo>
                  <a:pt x="9888632" y="0"/>
                </a:lnTo>
                <a:lnTo>
                  <a:pt x="9888632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10689336">
            <a:off x="12522471" y="1857197"/>
            <a:ext cx="8975178" cy="10028131"/>
          </a:xfrm>
          <a:custGeom>
            <a:avLst/>
            <a:gdLst/>
            <a:ahLst/>
            <a:cxnLst/>
            <a:rect r="r" b="b" t="t" l="l"/>
            <a:pathLst>
              <a:path h="10028131" w="8975178">
                <a:moveTo>
                  <a:pt x="0" y="0"/>
                </a:moveTo>
                <a:lnTo>
                  <a:pt x="8975178" y="0"/>
                </a:lnTo>
                <a:lnTo>
                  <a:pt x="8975178" y="10028131"/>
                </a:lnTo>
                <a:lnTo>
                  <a:pt x="0" y="1002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76081" y="1122213"/>
            <a:ext cx="10305247" cy="1724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6"/>
              </a:lnSpc>
            </a:pPr>
            <a:r>
              <a:rPr lang="en-US" b="true" sz="4954" spc="1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APROKSYMACJA FUNKCJI ACKLEY’A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92261" y="3188320"/>
            <a:ext cx="9917722" cy="8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2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APROKSYMACJA FUNKCJI ACKLEY’A W PRZESTRZENI [-2, 2]. FUNKCJA TESTOWA DO SPRAWDZANIA ALGORYTMÓW OPTYMALIZACYJNYCH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36424" y="7633657"/>
            <a:ext cx="4039637" cy="78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2"/>
              </a:lnSpc>
            </a:pPr>
            <a:r>
              <a:rPr lang="en-US" b="true" sz="212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PUNKTY W PRZESTRZENI 2D, PRZEDZIAŁ [-2, 2]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99476" y="7633657"/>
            <a:ext cx="4039637" cy="783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2"/>
              </a:lnSpc>
            </a:pPr>
            <a:r>
              <a:rPr lang="en-US" b="true" sz="2120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WARTOŚCI FUNKCJI ACKLEY’A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36424" y="5505609"/>
            <a:ext cx="4039637" cy="163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5"/>
              </a:lnSpc>
            </a:pPr>
            <a:r>
              <a:rPr lang="en-US" b="true" sz="4500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DANE WEJŚCIOWE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43899" y="5505609"/>
            <a:ext cx="5532169" cy="163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15"/>
              </a:lnSpc>
            </a:pPr>
            <a:r>
              <a:rPr lang="en-US" b="true" sz="4500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DANE WYJŚCIOWE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0633159">
            <a:off x="-8015597" y="1029326"/>
            <a:ext cx="9888632" cy="9959176"/>
          </a:xfrm>
          <a:custGeom>
            <a:avLst/>
            <a:gdLst/>
            <a:ahLst/>
            <a:cxnLst/>
            <a:rect r="r" b="b" t="t" l="l"/>
            <a:pathLst>
              <a:path h="9959176" w="9888632">
                <a:moveTo>
                  <a:pt x="0" y="0"/>
                </a:moveTo>
                <a:lnTo>
                  <a:pt x="9888632" y="0"/>
                </a:lnTo>
                <a:lnTo>
                  <a:pt x="9888632" y="9959176"/>
                </a:lnTo>
                <a:lnTo>
                  <a:pt x="0" y="99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44040" y="5143500"/>
            <a:ext cx="8402894" cy="8136802"/>
          </a:xfrm>
          <a:custGeom>
            <a:avLst/>
            <a:gdLst/>
            <a:ahLst/>
            <a:cxnLst/>
            <a:rect r="r" b="b" t="t" l="l"/>
            <a:pathLst>
              <a:path h="8136802" w="8402894">
                <a:moveTo>
                  <a:pt x="0" y="0"/>
                </a:moveTo>
                <a:lnTo>
                  <a:pt x="8402893" y="0"/>
                </a:lnTo>
                <a:lnTo>
                  <a:pt x="8402893" y="8136802"/>
                </a:lnTo>
                <a:lnTo>
                  <a:pt x="0" y="81368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254801">
            <a:off x="-3765228" y="-2701660"/>
            <a:ext cx="8244687" cy="8705345"/>
          </a:xfrm>
          <a:custGeom>
            <a:avLst/>
            <a:gdLst/>
            <a:ahLst/>
            <a:cxnLst/>
            <a:rect r="r" b="b" t="t" l="l"/>
            <a:pathLst>
              <a:path h="8705345" w="8244687">
                <a:moveTo>
                  <a:pt x="0" y="0"/>
                </a:moveTo>
                <a:lnTo>
                  <a:pt x="8244688" y="0"/>
                </a:lnTo>
                <a:lnTo>
                  <a:pt x="8244688" y="8705345"/>
                </a:lnTo>
                <a:lnTo>
                  <a:pt x="0" y="87053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4" id="4"/>
          <p:cNvSpPr/>
          <p:nvPr/>
        </p:nvSpPr>
        <p:spPr>
          <a:xfrm>
            <a:off x="7917277" y="2695131"/>
            <a:ext cx="2453446" cy="0"/>
          </a:xfrm>
          <a:prstGeom prst="line">
            <a:avLst/>
          </a:prstGeom>
          <a:ln cap="flat" w="19050">
            <a:solidFill>
              <a:srgbClr val="EA926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972025" y="1236889"/>
            <a:ext cx="12343950" cy="677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44"/>
              </a:lnSpc>
            </a:pPr>
            <a:r>
              <a:rPr lang="en-US" b="true" sz="4355" spc="169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PARAMETRY SIECI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02691" y="3390456"/>
            <a:ext cx="9682618" cy="95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7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SIEC PRZEBADANO DLA RÓŻNYCH WARTOŚCI PARAMETRÓW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6542036">
            <a:off x="10620429" y="-5270079"/>
            <a:ext cx="17568642" cy="13052037"/>
          </a:xfrm>
          <a:custGeom>
            <a:avLst/>
            <a:gdLst/>
            <a:ahLst/>
            <a:cxnLst/>
            <a:rect r="r" b="b" t="t" l="l"/>
            <a:pathLst>
              <a:path h="13052037" w="17568642">
                <a:moveTo>
                  <a:pt x="0" y="0"/>
                </a:moveTo>
                <a:lnTo>
                  <a:pt x="17568642" y="0"/>
                </a:lnTo>
                <a:lnTo>
                  <a:pt x="17568642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3731605" y="6726266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444889" y="7098763"/>
            <a:ext cx="3515501" cy="45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7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10   50   100   200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21122" y="5530186"/>
            <a:ext cx="2763034" cy="83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LICZBA NEURONÓW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8672966" y="6726266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7386250" y="7098763"/>
            <a:ext cx="3515501" cy="45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7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10   5000   10000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62483" y="5744498"/>
            <a:ext cx="2763034" cy="405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LICZBA EPOK</a:t>
            </a:r>
          </a:p>
        </p:txBody>
      </p:sp>
      <p:sp>
        <p:nvSpPr>
          <p:cNvPr name="AutoShape 14" id="14"/>
          <p:cNvSpPr/>
          <p:nvPr/>
        </p:nvSpPr>
        <p:spPr>
          <a:xfrm flipV="true">
            <a:off x="13614327" y="6726266"/>
            <a:ext cx="942068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12327611" y="7098763"/>
            <a:ext cx="3515501" cy="45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7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0.005   0.05   0.1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03844" y="5530186"/>
            <a:ext cx="2763034" cy="83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7"/>
              </a:lnSpc>
              <a:spcBef>
                <a:spcPct val="0"/>
              </a:spcBef>
            </a:pPr>
            <a:r>
              <a:rPr lang="en-US" b="true" sz="2276" spc="10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WSPÓŁCZYNNIK UCZENIA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622350" y="8415563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0" y="0"/>
                </a:moveTo>
                <a:lnTo>
                  <a:pt x="11979039" y="0"/>
                </a:lnTo>
                <a:lnTo>
                  <a:pt x="11979039" y="7127527"/>
                </a:lnTo>
                <a:lnTo>
                  <a:pt x="0" y="712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978639">
            <a:off x="1608020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78639">
            <a:off x="7990915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45369" y="1209696"/>
            <a:ext cx="12397261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b="true" sz="4950" spc="1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WIZUALIZACJE WYNIKÓW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true" flipV="true" rot="-7611712">
            <a:off x="13654322" y="-94531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929143" y="3313461"/>
            <a:ext cx="6211566" cy="5471522"/>
            <a:chOff x="0" y="0"/>
            <a:chExt cx="1635968" cy="144105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5968" cy="1441059"/>
            </a:xfrm>
            <a:custGeom>
              <a:avLst/>
              <a:gdLst/>
              <a:ahLst/>
              <a:cxnLst/>
              <a:rect r="r" b="b" t="t" l="l"/>
              <a:pathLst>
                <a:path h="1441059" w="1635968">
                  <a:moveTo>
                    <a:pt x="0" y="0"/>
                  </a:moveTo>
                  <a:lnTo>
                    <a:pt x="1635968" y="0"/>
                  </a:lnTo>
                  <a:lnTo>
                    <a:pt x="1635968" y="1441059"/>
                  </a:lnTo>
                  <a:lnTo>
                    <a:pt x="0" y="14410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635968" cy="1498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84052" y="3313461"/>
            <a:ext cx="6211566" cy="5471522"/>
            <a:chOff x="0" y="0"/>
            <a:chExt cx="1635968" cy="144105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35968" cy="1441059"/>
            </a:xfrm>
            <a:custGeom>
              <a:avLst/>
              <a:gdLst/>
              <a:ahLst/>
              <a:cxnLst/>
              <a:rect r="r" b="b" t="t" l="l"/>
              <a:pathLst>
                <a:path h="1441059" w="1635968">
                  <a:moveTo>
                    <a:pt x="0" y="0"/>
                  </a:moveTo>
                  <a:lnTo>
                    <a:pt x="1635968" y="0"/>
                  </a:lnTo>
                  <a:lnTo>
                    <a:pt x="1635968" y="1441059"/>
                  </a:lnTo>
                  <a:lnTo>
                    <a:pt x="0" y="14410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35968" cy="14982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2769193" y="4360872"/>
            <a:ext cx="5041283" cy="3912748"/>
          </a:xfrm>
          <a:custGeom>
            <a:avLst/>
            <a:gdLst/>
            <a:ahLst/>
            <a:cxnLst/>
            <a:rect r="r" b="b" t="t" l="l"/>
            <a:pathLst>
              <a:path h="3912748" w="5041283">
                <a:moveTo>
                  <a:pt x="0" y="0"/>
                </a:moveTo>
                <a:lnTo>
                  <a:pt x="5041283" y="0"/>
                </a:lnTo>
                <a:lnTo>
                  <a:pt x="5041283" y="3912748"/>
                </a:lnTo>
                <a:lnTo>
                  <a:pt x="0" y="39127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00637" y="4638184"/>
            <a:ext cx="5868578" cy="2868268"/>
          </a:xfrm>
          <a:custGeom>
            <a:avLst/>
            <a:gdLst/>
            <a:ahLst/>
            <a:cxnLst/>
            <a:rect r="r" b="b" t="t" l="l"/>
            <a:pathLst>
              <a:path h="2868268" w="5868578">
                <a:moveTo>
                  <a:pt x="0" y="0"/>
                </a:moveTo>
                <a:lnTo>
                  <a:pt x="5868578" y="0"/>
                </a:lnTo>
                <a:lnTo>
                  <a:pt x="5868578" y="2868267"/>
                </a:lnTo>
                <a:lnTo>
                  <a:pt x="0" y="28682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933565" y="2295045"/>
            <a:ext cx="12420870" cy="459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57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PRZYKŁADOWE WYNIKI BADAŃ DLA SIECI NEURONOWEJ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991870" y="3637861"/>
            <a:ext cx="4595929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b="true" sz="2199" spc="11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KLASYFIKACJA OBRAZÓW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99708" y="3637861"/>
            <a:ext cx="3870437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b="true" sz="2199" spc="11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APROKSYMACJA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622350" y="8415563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0" y="0"/>
                </a:moveTo>
                <a:lnTo>
                  <a:pt x="11979039" y="0"/>
                </a:lnTo>
                <a:lnTo>
                  <a:pt x="11979039" y="7127527"/>
                </a:lnTo>
                <a:lnTo>
                  <a:pt x="0" y="712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48877" y="3687365"/>
            <a:ext cx="5845930" cy="4203134"/>
            <a:chOff x="0" y="0"/>
            <a:chExt cx="1539669" cy="1106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9669" cy="1106998"/>
            </a:xfrm>
            <a:custGeom>
              <a:avLst/>
              <a:gdLst/>
              <a:ahLst/>
              <a:cxnLst/>
              <a:rect r="r" b="b" t="t" l="l"/>
              <a:pathLst>
                <a:path h="1106998" w="1539669">
                  <a:moveTo>
                    <a:pt x="0" y="0"/>
                  </a:moveTo>
                  <a:lnTo>
                    <a:pt x="1539669" y="0"/>
                  </a:lnTo>
                  <a:lnTo>
                    <a:pt x="1539669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539669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978639">
            <a:off x="1608020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78639">
            <a:off x="7990915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5369" y="1520199"/>
            <a:ext cx="12397261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b="true" sz="4950" spc="1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ANALIZA WYNIKÓW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-7611712">
            <a:off x="13737614" y="-77209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2631384" y="5153025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933565" y="2525235"/>
            <a:ext cx="12420870" cy="558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NAJLEPSZE WYNIKI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366870" y="3687365"/>
            <a:ext cx="5845930" cy="4203134"/>
            <a:chOff x="0" y="0"/>
            <a:chExt cx="1539669" cy="11069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39669" cy="1106998"/>
            </a:xfrm>
            <a:custGeom>
              <a:avLst/>
              <a:gdLst/>
              <a:ahLst/>
              <a:cxnLst/>
              <a:rect r="r" b="b" t="t" l="l"/>
              <a:pathLst>
                <a:path h="1106998" w="1539669">
                  <a:moveTo>
                    <a:pt x="0" y="0"/>
                  </a:moveTo>
                  <a:lnTo>
                    <a:pt x="1539669" y="0"/>
                  </a:lnTo>
                  <a:lnTo>
                    <a:pt x="1539669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39669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4715824" y="5148262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3285058" y="5674632"/>
            <a:ext cx="4312481" cy="147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L. NEURONÓW:        </a:t>
            </a:r>
            <a:r>
              <a:rPr lang="en-US" sz="2299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200</a:t>
            </a:r>
          </a:p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L. EPOK:                       </a:t>
            </a:r>
            <a:r>
              <a:rPr lang="en-US" sz="2299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WSP. UCZENIA:        </a:t>
            </a:r>
            <a:r>
              <a:rPr lang="en-US" b="true" sz="2299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537083" y="4017144"/>
            <a:ext cx="3505503" cy="8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b="true" sz="2199" spc="11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KLASYFIKACJA OBRAZÓW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270177" y="4226694"/>
            <a:ext cx="3870437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b="true" sz="2199" spc="11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APROKSYMACJA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76099" y="5674632"/>
            <a:ext cx="4312481" cy="147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L. NEURONÓW:        </a:t>
            </a:r>
            <a:r>
              <a:rPr lang="en-US" sz="2299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</a:t>
            </a:r>
          </a:p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L. EPOK:                     </a:t>
            </a:r>
            <a:r>
              <a:rPr lang="en-US" sz="2299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5000</a:t>
            </a:r>
          </a:p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WSP. UCZENIA:        </a:t>
            </a:r>
            <a:r>
              <a:rPr lang="en-US" b="true" sz="2299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0.01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05660">
            <a:off x="-1622350" y="8415563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0" y="0"/>
                </a:moveTo>
                <a:lnTo>
                  <a:pt x="11979039" y="0"/>
                </a:lnTo>
                <a:lnTo>
                  <a:pt x="11979039" y="7127527"/>
                </a:lnTo>
                <a:lnTo>
                  <a:pt x="0" y="7127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148877" y="3687365"/>
            <a:ext cx="5845930" cy="4203134"/>
            <a:chOff x="0" y="0"/>
            <a:chExt cx="1539669" cy="1106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39669" cy="1106998"/>
            </a:xfrm>
            <a:custGeom>
              <a:avLst/>
              <a:gdLst/>
              <a:ahLst/>
              <a:cxnLst/>
              <a:rect r="r" b="b" t="t" l="l"/>
              <a:pathLst>
                <a:path h="1106998" w="1539669">
                  <a:moveTo>
                    <a:pt x="0" y="0"/>
                  </a:moveTo>
                  <a:lnTo>
                    <a:pt x="1539669" y="0"/>
                  </a:lnTo>
                  <a:lnTo>
                    <a:pt x="1539669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539669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978639">
            <a:off x="1608020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78639">
            <a:off x="7990915" y="8527061"/>
            <a:ext cx="11979038" cy="7127528"/>
          </a:xfrm>
          <a:custGeom>
            <a:avLst/>
            <a:gdLst/>
            <a:ahLst/>
            <a:cxnLst/>
            <a:rect r="r" b="b" t="t" l="l"/>
            <a:pathLst>
              <a:path h="7127528" w="11979038">
                <a:moveTo>
                  <a:pt x="11979038" y="0"/>
                </a:moveTo>
                <a:lnTo>
                  <a:pt x="0" y="0"/>
                </a:lnTo>
                <a:lnTo>
                  <a:pt x="0" y="7127527"/>
                </a:lnTo>
                <a:lnTo>
                  <a:pt x="11979038" y="7127527"/>
                </a:lnTo>
                <a:lnTo>
                  <a:pt x="1197903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945369" y="1520199"/>
            <a:ext cx="12397261" cy="845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0"/>
              </a:lnSpc>
            </a:pPr>
            <a:r>
              <a:rPr lang="en-US" b="true" sz="4950" spc="193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ANALIZA WYNIKÓW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2620375">
            <a:off x="-3762979" y="-1231160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0" y="0"/>
                </a:moveTo>
                <a:lnTo>
                  <a:pt x="9100772" y="0"/>
                </a:lnTo>
                <a:lnTo>
                  <a:pt x="9100772" y="4500528"/>
                </a:lnTo>
                <a:lnTo>
                  <a:pt x="0" y="45005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true" rot="-7611712">
            <a:off x="13737614" y="-772098"/>
            <a:ext cx="9100772" cy="4500528"/>
          </a:xfrm>
          <a:custGeom>
            <a:avLst/>
            <a:gdLst/>
            <a:ahLst/>
            <a:cxnLst/>
            <a:rect r="r" b="b" t="t" l="l"/>
            <a:pathLst>
              <a:path h="4500528" w="9100772">
                <a:moveTo>
                  <a:pt x="9100772" y="4500528"/>
                </a:moveTo>
                <a:lnTo>
                  <a:pt x="0" y="4500528"/>
                </a:lnTo>
                <a:lnTo>
                  <a:pt x="0" y="0"/>
                </a:lnTo>
                <a:lnTo>
                  <a:pt x="9100772" y="0"/>
                </a:lnTo>
                <a:lnTo>
                  <a:pt x="9100772" y="450052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" b="-12944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2700000">
            <a:off x="-3981711" y="-3578935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40613" y="6072317"/>
            <a:ext cx="4925747" cy="5425330"/>
          </a:xfrm>
          <a:custGeom>
            <a:avLst/>
            <a:gdLst/>
            <a:ahLst/>
            <a:cxnLst/>
            <a:rect r="r" b="b" t="t" l="l"/>
            <a:pathLst>
              <a:path h="5425330" w="4925747">
                <a:moveTo>
                  <a:pt x="0" y="0"/>
                </a:moveTo>
                <a:lnTo>
                  <a:pt x="4925748" y="0"/>
                </a:lnTo>
                <a:lnTo>
                  <a:pt x="4925748" y="5425330"/>
                </a:lnTo>
                <a:lnTo>
                  <a:pt x="0" y="542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2631384" y="5153025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933565" y="2525235"/>
            <a:ext cx="12420870" cy="558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4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NAJGORSZE WYNIKI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366870" y="3687365"/>
            <a:ext cx="5845930" cy="4203134"/>
            <a:chOff x="0" y="0"/>
            <a:chExt cx="1539669" cy="110699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39669" cy="1106998"/>
            </a:xfrm>
            <a:custGeom>
              <a:avLst/>
              <a:gdLst/>
              <a:ahLst/>
              <a:cxnLst/>
              <a:rect r="r" b="b" t="t" l="l"/>
              <a:pathLst>
                <a:path h="1106998" w="1539669">
                  <a:moveTo>
                    <a:pt x="0" y="0"/>
                  </a:moveTo>
                  <a:lnTo>
                    <a:pt x="1539669" y="0"/>
                  </a:lnTo>
                  <a:lnTo>
                    <a:pt x="1539669" y="1106998"/>
                  </a:lnTo>
                  <a:lnTo>
                    <a:pt x="0" y="11069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A926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539669" cy="1164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4715824" y="5148262"/>
            <a:ext cx="114802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3537083" y="4017144"/>
            <a:ext cx="3505503" cy="818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b="true" sz="2199" spc="11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KLASYFIKACJA OBRAZÓW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270177" y="4226694"/>
            <a:ext cx="3870437" cy="39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1"/>
              </a:lnSpc>
            </a:pPr>
            <a:r>
              <a:rPr lang="en-US" b="true" sz="2199" spc="112">
                <a:solidFill>
                  <a:srgbClr val="F7F3F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APROKSYMACJA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476331" y="5674632"/>
            <a:ext cx="4312481" cy="147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L. NEURONÓW:         </a:t>
            </a:r>
            <a:r>
              <a:rPr lang="en-US" sz="2299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50</a:t>
            </a:r>
          </a:p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L. EPOK:                       </a:t>
            </a:r>
            <a:r>
              <a:rPr lang="en-US" sz="2299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WSP. UCZENIA:         </a:t>
            </a:r>
            <a:r>
              <a:rPr lang="en-US" b="true" sz="2299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76099" y="5674632"/>
            <a:ext cx="4312481" cy="1473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L. NEURONÓW:        </a:t>
            </a:r>
            <a:r>
              <a:rPr lang="en-US" sz="2299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</a:t>
            </a:r>
          </a:p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L. EPOK:                   </a:t>
            </a:r>
            <a:r>
              <a:rPr lang="en-US" sz="2299" b="true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10000</a:t>
            </a:r>
          </a:p>
          <a:p>
            <a:pPr algn="l">
              <a:lnSpc>
                <a:spcPts val="3978"/>
              </a:lnSpc>
            </a:pPr>
            <a:r>
              <a:rPr lang="en-US" sz="2299">
                <a:solidFill>
                  <a:srgbClr val="F9EEE7"/>
                </a:solidFill>
                <a:latin typeface="Montserrat"/>
                <a:ea typeface="Montserrat"/>
                <a:cs typeface="Montserrat"/>
                <a:sym typeface="Montserrat"/>
              </a:rPr>
              <a:t>WSP. UCZENIA:        </a:t>
            </a:r>
            <a:r>
              <a:rPr lang="en-US" b="true" sz="2299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0.01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00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42036">
            <a:off x="10620429" y="-5270079"/>
            <a:ext cx="17568642" cy="13052037"/>
          </a:xfrm>
          <a:custGeom>
            <a:avLst/>
            <a:gdLst/>
            <a:ahLst/>
            <a:cxnLst/>
            <a:rect r="r" b="b" t="t" l="l"/>
            <a:pathLst>
              <a:path h="13052037" w="17568642">
                <a:moveTo>
                  <a:pt x="0" y="0"/>
                </a:moveTo>
                <a:lnTo>
                  <a:pt x="17568642" y="0"/>
                </a:lnTo>
                <a:lnTo>
                  <a:pt x="17568642" y="13052037"/>
                </a:lnTo>
                <a:lnTo>
                  <a:pt x="0" y="130520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680128">
            <a:off x="14991981" y="-2958013"/>
            <a:ext cx="5305651" cy="7973426"/>
          </a:xfrm>
          <a:custGeom>
            <a:avLst/>
            <a:gdLst/>
            <a:ahLst/>
            <a:cxnLst/>
            <a:rect r="r" b="b" t="t" l="l"/>
            <a:pathLst>
              <a:path h="7973426" w="5305651">
                <a:moveTo>
                  <a:pt x="0" y="0"/>
                </a:moveTo>
                <a:lnTo>
                  <a:pt x="5305651" y="0"/>
                </a:lnTo>
                <a:lnTo>
                  <a:pt x="5305651" y="7973426"/>
                </a:lnTo>
                <a:lnTo>
                  <a:pt x="0" y="79734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26919">
            <a:off x="-9982252" y="4715180"/>
            <a:ext cx="17568642" cy="12529775"/>
          </a:xfrm>
          <a:custGeom>
            <a:avLst/>
            <a:gdLst/>
            <a:ahLst/>
            <a:cxnLst/>
            <a:rect r="r" b="b" t="t" l="l"/>
            <a:pathLst>
              <a:path h="12529775" w="17568642">
                <a:moveTo>
                  <a:pt x="0" y="0"/>
                </a:moveTo>
                <a:lnTo>
                  <a:pt x="17568642" y="0"/>
                </a:lnTo>
                <a:lnTo>
                  <a:pt x="17568642" y="12529775"/>
                </a:lnTo>
                <a:lnTo>
                  <a:pt x="0" y="125297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68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7648" y="7633303"/>
            <a:ext cx="4622777" cy="4675375"/>
          </a:xfrm>
          <a:custGeom>
            <a:avLst/>
            <a:gdLst/>
            <a:ahLst/>
            <a:cxnLst/>
            <a:rect r="r" b="b" t="t" l="l"/>
            <a:pathLst>
              <a:path h="4675375" w="4622777">
                <a:moveTo>
                  <a:pt x="0" y="0"/>
                </a:moveTo>
                <a:lnTo>
                  <a:pt x="4622777" y="0"/>
                </a:lnTo>
                <a:lnTo>
                  <a:pt x="4622777" y="4675375"/>
                </a:lnTo>
                <a:lnTo>
                  <a:pt x="0" y="46753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24363" y="7585678"/>
            <a:ext cx="6438931" cy="133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WRAZ Z WIELKOŚCIĄ SIECI, WZRASTA CZAS UCZENIA ORAZ PRZEPROWADZANIA BADAŃ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74882" y="3244678"/>
            <a:ext cx="6711160" cy="133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DOSTOSOWANIE PARAMETRÓW JEST KLUCZOWE DLA UZYSKANIA OPTYMALNYCH WYNIKÓW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66951" y="5410200"/>
            <a:ext cx="6711175" cy="1334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8"/>
              </a:lnSpc>
            </a:pPr>
            <a:r>
              <a:rPr lang="en-US" b="true" sz="2534">
                <a:solidFill>
                  <a:srgbClr val="F9EEE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KLASYFIKACJA WYMAGA WIĘKSZEJ LICZBY NEURONÓW, APROKSYMACJA DŁUŻSZEGO TRENINGU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0299" y="935907"/>
            <a:ext cx="12683312" cy="770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77"/>
              </a:lnSpc>
            </a:pPr>
            <a:r>
              <a:rPr lang="en-US" b="true" sz="4555" spc="177">
                <a:solidFill>
                  <a:srgbClr val="EA926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PODSUMOWANIE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0299" y="1858419"/>
            <a:ext cx="10473304" cy="388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9"/>
              </a:lnSpc>
              <a:spcBef>
                <a:spcPct val="0"/>
              </a:spcBef>
            </a:pPr>
            <a:r>
              <a:rPr lang="en-US" sz="209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WNIOSKI Z REALIZACJI PROJEKTU SIECI NEURONOWEJ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30299" y="3261841"/>
            <a:ext cx="1131745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74955" y="5427363"/>
            <a:ext cx="1255507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58289" y="7602841"/>
            <a:ext cx="1255507" cy="117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3"/>
              </a:lnSpc>
            </a:pPr>
            <a:r>
              <a:rPr lang="en-US" b="true" sz="6621">
                <a:solidFill>
                  <a:srgbClr val="EA9267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03</a:t>
            </a:r>
          </a:p>
        </p:txBody>
      </p:sp>
      <p:sp>
        <p:nvSpPr>
          <p:cNvPr name="AutoShape 14" id="14"/>
          <p:cNvSpPr/>
          <p:nvPr/>
        </p:nvSpPr>
        <p:spPr>
          <a:xfrm>
            <a:off x="6566951" y="7306057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774882" y="5019675"/>
            <a:ext cx="7526432" cy="0"/>
          </a:xfrm>
          <a:prstGeom prst="line">
            <a:avLst/>
          </a:prstGeom>
          <a:ln cap="flat" w="19050">
            <a:solidFill>
              <a:srgbClr val="9570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DAGdCJmXZYU</dc:identifier>
  <dcterms:modified xsi:type="dcterms:W3CDTF">2011-08-01T06:04:30Z</dcterms:modified>
  <cp:revision>1</cp:revision>
  <dc:title>Podstawy Sieci neuronowych</dc:title>
</cp:coreProperties>
</file>